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tags/tag8.xml" ContentType="application/vnd.openxmlformats-officedocument.presentationml.tags+xml"/>
  <Override PartName="/ppt/notesSlides/notesSlide27.xml" ContentType="application/vnd.openxmlformats-officedocument.presentationml.notesSlide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tags/tag10.xml" ContentType="application/vnd.openxmlformats-officedocument.presentationml.tags+xml"/>
  <Override PartName="/ppt/notesSlides/notesSlide29.xml" ContentType="application/vnd.openxmlformats-officedocument.presentationml.notesSlide+xml"/>
  <Override PartName="/ppt/tags/tag1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2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52"/>
  </p:notesMasterIdLst>
  <p:sldIdLst>
    <p:sldId id="256" r:id="rId2"/>
    <p:sldId id="258" r:id="rId3"/>
    <p:sldId id="257" r:id="rId4"/>
    <p:sldId id="306" r:id="rId5"/>
    <p:sldId id="259" r:id="rId6"/>
    <p:sldId id="260" r:id="rId7"/>
    <p:sldId id="30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6" r:id="rId36"/>
    <p:sldId id="295" r:id="rId37"/>
    <p:sldId id="288" r:id="rId38"/>
    <p:sldId id="289" r:id="rId39"/>
    <p:sldId id="290" r:id="rId40"/>
    <p:sldId id="298" r:id="rId41"/>
    <p:sldId id="291" r:id="rId42"/>
    <p:sldId id="293" r:id="rId43"/>
    <p:sldId id="297" r:id="rId44"/>
    <p:sldId id="294" r:id="rId45"/>
    <p:sldId id="299" r:id="rId46"/>
    <p:sldId id="300" r:id="rId47"/>
    <p:sldId id="301" r:id="rId48"/>
    <p:sldId id="305" r:id="rId49"/>
    <p:sldId id="292" r:id="rId50"/>
    <p:sldId id="302" r:id="rId5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7"/>
    <p:restoredTop sz="94603"/>
  </p:normalViewPr>
  <p:slideViewPr>
    <p:cSldViewPr snapToGrid="0" snapToObjects="1">
      <p:cViewPr>
        <p:scale>
          <a:sx n="74" d="100"/>
          <a:sy n="74" d="100"/>
        </p:scale>
        <p:origin x="2808" y="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BC720-42FB-604B-BB73-D4592491D3CF}" type="datetimeFigureOut">
              <a:rPr lang="en-US" smtClean="0"/>
              <a:t>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E9757-4D25-F14F-9FEA-50DDEED3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30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84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88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09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4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07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57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40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06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3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4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E9757-4D25-F14F-9FEA-50DDEED304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78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3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E9757-4D25-F14F-9FEA-50DDEED304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90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E9757-4D25-F14F-9FEA-50DDEED304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59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4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37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82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4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6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42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60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E9757-4D25-F14F-9FEA-50DDEED304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90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8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09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87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2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78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1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8E0C-BB09-144D-955B-96897A623F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674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0252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accent1"/>
                </a:solidFill>
                <a:latin typeface="Helvetica Neue Light"/>
                <a:cs typeface="Helvetica Neu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E36978-910E-4643-AF3C-743FA84274A2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925FC2-0549-6E43-A78B-81E28C78D0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university.logo.small.horizontal.blue.pd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62" y="3607676"/>
            <a:ext cx="6194090" cy="25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3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6DBA64-21B8-B347-A9C8-0323641E1E2A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4C0148-8F41-D247-8546-A86EA31B846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2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14D3E5-7ED1-474D-A966-E458B66FDDBA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4E1FFE-23AE-904B-A539-50A8C94D71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46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0250-65DF-E048-81AB-AB7257A4D743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3020E-5E33-B446-8494-584D4EE020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2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0250-65DF-E048-81AB-AB7257A4D743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3020E-5E33-B446-8494-584D4EE020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1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40250-65DF-E048-81AB-AB7257A4D743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3020E-5E33-B446-8494-584D4EE020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8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7E07CD-948C-6440-AE85-CE75A2754626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0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23186D-703A-5B46-BBD8-CBD7D894DC94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0D2390-1410-BA46-8722-0F5A6BDEB7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6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C6631E-B160-A949-AE9D-7DF1EDDC4D14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A13D44-7F41-7544-994B-5AE41C38D2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4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739DE8-6C63-2A47-8B60-4B80AF2588D9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C74EB9-AB52-7644-8162-48E91E5E42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33BF0C-A9B9-7646-A501-F8D95F063A7A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A3E00-4D5C-C74E-9C55-72F1C3B9E2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950D63-F08A-8747-B8BF-60287C60664C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FACDA1-45D0-4146-AE69-40AAC188E9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8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232CAF-D96D-6E4C-B725-FB4623C5BBC1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D2EE75-9451-C64D-B270-07D48A9FE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730790-E48F-B348-82B3-7D921817019A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2B3EAD-C379-2348-AD7D-B5E1C3E039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university.logo.small.horizontal.blue.pd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5941391"/>
            <a:ext cx="3110345" cy="12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A340250-65DF-E048-81AB-AB7257A4D743}" type="datetimeFigureOut">
              <a:rPr lang="en-US" smtClean="0"/>
              <a:pPr>
                <a:defRPr/>
              </a:pPr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53020E-5E33-B446-8494-584D4EE020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4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tif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16.tiff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5781" y="559271"/>
            <a:ext cx="9895562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Morphological Segmentation Inside-Out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677" y="2302520"/>
            <a:ext cx="8354859" cy="1752600"/>
          </a:xfrm>
        </p:spPr>
        <p:txBody>
          <a:bodyPr/>
          <a:lstStyle/>
          <a:p>
            <a:r>
              <a:rPr lang="en-US" b="1" dirty="0" smtClean="0"/>
              <a:t>Ryan </a:t>
            </a:r>
            <a:r>
              <a:rPr lang="en-US" b="1" dirty="0" err="1" smtClean="0"/>
              <a:t>Cotterell</a:t>
            </a:r>
            <a:r>
              <a:rPr lang="en-US" dirty="0" smtClean="0"/>
              <a:t>, </a:t>
            </a:r>
            <a:r>
              <a:rPr lang="en-US" dirty="0" err="1" smtClean="0"/>
              <a:t>Arun</a:t>
            </a:r>
            <a:r>
              <a:rPr lang="en-US" dirty="0" smtClean="0"/>
              <a:t> Kumar, </a:t>
            </a:r>
            <a:r>
              <a:rPr lang="en-US" dirty="0" err="1" smtClean="0"/>
              <a:t>Hinrich</a:t>
            </a:r>
            <a:r>
              <a:rPr lang="en-US" dirty="0" smtClean="0"/>
              <a:t> </a:t>
            </a:r>
            <a:r>
              <a:rPr lang="en-US" dirty="0" err="1" smtClean="0"/>
              <a:t>Schütze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4" y="3710637"/>
            <a:ext cx="5535845" cy="2223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19" y="3735688"/>
            <a:ext cx="1961147" cy="196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0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3" y="2478995"/>
            <a:ext cx="10123713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Why is canonicalization useful?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7963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1"/>
    </mc:Choice>
    <mc:Fallback xmlns="">
      <p:transition spd="slow" advTm="434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rgbClr val="002060"/>
                </a:solidFill>
              </a:rPr>
              <a:t>unachievability</a:t>
            </a:r>
            <a:r>
              <a:rPr lang="en-US" sz="8000" dirty="0" smtClean="0">
                <a:solidFill>
                  <a:srgbClr val="002060"/>
                </a:solidFill>
              </a:rPr>
              <a:t>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achievement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60" y="303190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underachiever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0" y="4475822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achieves</a:t>
            </a:r>
            <a:endParaRPr lang="en-US" sz="8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2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8"/>
    </mc:Choice>
    <mc:Fallback xmlns="">
      <p:transition spd="slow" advTm="1199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5">
                    <a:lumMod val="75000"/>
                  </a:schemeClr>
                </a:solidFill>
              </a:rPr>
              <a:t>achiev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abil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ment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60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5">
                    <a:lumMod val="75000"/>
                  </a:schemeClr>
                </a:solidFill>
              </a:rPr>
              <a:t>achiev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0" y="4475822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s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9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4"/>
    </mc:Choice>
    <mc:Fallback xmlns="">
      <p:transition spd="slow" advTm="221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7655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5">
                    <a:lumMod val="75000"/>
                  </a:schemeClr>
                </a:solidFill>
              </a:rPr>
              <a:t>achiev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abil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0256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ment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37782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5">
                    <a:lumMod val="75000"/>
                  </a:schemeClr>
                </a:solidFill>
              </a:rPr>
              <a:t>achiev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0256" y="4475822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s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2530256" y="187890"/>
            <a:ext cx="3369503" cy="6012494"/>
          </a:xfrm>
          <a:prstGeom prst="frame">
            <a:avLst>
              <a:gd name="adj1" fmla="val 2031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514" y="108267"/>
            <a:ext cx="8596432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Are they the </a:t>
            </a:r>
            <a:r>
              <a:rPr lang="en-US" sz="5000" b="1" dirty="0" smtClean="0"/>
              <a:t>same</a:t>
            </a:r>
            <a:r>
              <a:rPr lang="en-US" sz="5000" dirty="0" smtClean="0"/>
              <a:t> morpheme???</a:t>
            </a:r>
            <a:endParaRPr lang="en-US" sz="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43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8"/>
    </mc:Choice>
    <mc:Fallback xmlns="">
      <p:transition spd="slow" advTm="11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rgbClr val="002060"/>
                </a:solidFill>
              </a:rPr>
              <a:t>unachievability</a:t>
            </a:r>
            <a:r>
              <a:rPr lang="en-US" sz="8000" dirty="0" smtClean="0">
                <a:solidFill>
                  <a:srgbClr val="002060"/>
                </a:solidFill>
              </a:rPr>
              <a:t>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achievement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60" y="303190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underachiever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0" y="4475822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achieves</a:t>
            </a:r>
            <a:endParaRPr lang="en-US" sz="8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3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6"/>
    </mc:Choice>
    <mc:Fallback xmlns="">
      <p:transition spd="slow" advTm="364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unachiev</a:t>
            </a:r>
            <a:r>
              <a:rPr lang="en-US" sz="8000" b="1" u="sng" dirty="0" err="1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ab</a:t>
            </a:r>
            <a:r>
              <a:rPr lang="en-US" sz="8000" b="1" u="sng" dirty="0" err="1" smtClean="0">
                <a:solidFill>
                  <a:schemeClr val="accent6">
                    <a:lumMod val="50000"/>
                  </a:schemeClr>
                </a:solidFill>
              </a:rPr>
              <a:t>le</a:t>
            </a:r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achievement 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59" y="3031905"/>
            <a:ext cx="6864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underachiev</a:t>
            </a:r>
            <a:r>
              <a:rPr lang="en-US" sz="8000" b="1" u="sng" dirty="0" err="1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0" y="4464799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achieves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"/>
    </mc:Choice>
    <mc:Fallback xmlns="">
      <p:transition spd="slow" advTm="195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ment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60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achieve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0" y="4475822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s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"/>
    </mc:Choice>
    <mc:Fallback xmlns="">
      <p:transition spd="slow" advTm="249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7655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0256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ment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37782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achieve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0256" y="4475822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s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2530256" y="187890"/>
            <a:ext cx="3369503" cy="6012494"/>
          </a:xfrm>
          <a:prstGeom prst="frame">
            <a:avLst>
              <a:gd name="adj1" fmla="val 2031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514" y="108267"/>
            <a:ext cx="8596432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/>
              <a:t>Canonical segmentations are </a:t>
            </a:r>
            <a:r>
              <a:rPr lang="en-US" sz="5000" b="1" dirty="0" smtClean="0"/>
              <a:t>standardized</a:t>
            </a:r>
            <a:r>
              <a:rPr lang="en-US" sz="5000" dirty="0" smtClean="0"/>
              <a:t> across words</a:t>
            </a:r>
            <a:endParaRPr lang="en-US" sz="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19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6"/>
    </mc:Choice>
    <mc:Fallback xmlns="">
      <p:transition spd="slow" advTm="10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rgbClr val="002060"/>
                </a:solidFill>
              </a:rPr>
              <a:t>unachievability</a:t>
            </a:r>
            <a:r>
              <a:rPr lang="en-US" sz="8000" dirty="0" smtClean="0">
                <a:solidFill>
                  <a:srgbClr val="002060"/>
                </a:solidFill>
              </a:rPr>
              <a:t>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thinkable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59" y="3031905"/>
            <a:ext cx="7838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02060"/>
                </a:solidFill>
              </a:rPr>
              <a:t>a</a:t>
            </a:r>
            <a:r>
              <a:rPr lang="en-US" sz="8000" dirty="0" smtClean="0">
                <a:solidFill>
                  <a:srgbClr val="002060"/>
                </a:solidFill>
              </a:rPr>
              <a:t>ccessible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0" y="4475822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untouchable</a:t>
            </a:r>
            <a:endParaRPr lang="en-US" sz="8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4"/>
    </mc:Choice>
    <mc:Fallback xmlns="">
      <p:transition spd="slow" advTm="826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unachiev</a:t>
            </a:r>
            <a:r>
              <a:rPr lang="en-US" sz="8000" b="1" u="sng" dirty="0" err="1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ab</a:t>
            </a:r>
            <a:r>
              <a:rPr lang="en-US" sz="8000" b="1" u="sng" dirty="0" err="1" smtClean="0">
                <a:solidFill>
                  <a:schemeClr val="accent6">
                    <a:lumMod val="50000"/>
                  </a:schemeClr>
                </a:solidFill>
              </a:rPr>
              <a:t>le</a:t>
            </a:r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thinkable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59" y="3031905"/>
            <a:ext cx="7838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access</a:t>
            </a:r>
            <a:r>
              <a:rPr lang="en-US" sz="8000" b="1" u="sng" dirty="0" err="1" smtClean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ble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0" y="4475822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untouchable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3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2"/>
    </mc:Choice>
    <mc:Fallback xmlns="">
      <p:transition spd="slow" advTm="156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9708"/>
            <a:ext cx="901337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Morphology matters!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3776" cy="518768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Morphologically rich is the rule, not the exception!</a:t>
            </a:r>
          </a:p>
          <a:p>
            <a:r>
              <a:rPr lang="en-US" dirty="0" smtClean="0"/>
              <a:t>Facts from WALS:</a:t>
            </a:r>
          </a:p>
          <a:p>
            <a:pPr lvl="1"/>
            <a:r>
              <a:rPr lang="en-US" dirty="0" smtClean="0"/>
              <a:t>85</a:t>
            </a:r>
            <a:r>
              <a:rPr lang="en-US" dirty="0"/>
              <a:t>% of all languages make use of affixation</a:t>
            </a:r>
          </a:p>
          <a:p>
            <a:pPr lvl="1"/>
            <a:r>
              <a:rPr lang="en-US" dirty="0" smtClean="0"/>
              <a:t>80</a:t>
            </a:r>
            <a:r>
              <a:rPr lang="en-US" dirty="0"/>
              <a:t>% mark verb </a:t>
            </a:r>
            <a:r>
              <a:rPr lang="en-US" dirty="0" smtClean="0"/>
              <a:t>tense through morphology  </a:t>
            </a:r>
            <a:endParaRPr lang="en-US" dirty="0"/>
          </a:p>
          <a:p>
            <a:pPr lvl="1"/>
            <a:r>
              <a:rPr lang="en-US" dirty="0" smtClean="0"/>
              <a:t>65% mark </a:t>
            </a:r>
            <a:r>
              <a:rPr lang="en-US" dirty="0"/>
              <a:t>grammatical </a:t>
            </a:r>
            <a:r>
              <a:rPr lang="en-US" dirty="0" smtClean="0"/>
              <a:t>case through morphology</a:t>
            </a:r>
          </a:p>
          <a:p>
            <a:r>
              <a:rPr lang="en-US" dirty="0" smtClean="0"/>
              <a:t>EMNLP 2016 Proceedings:</a:t>
            </a:r>
          </a:p>
          <a:p>
            <a:pPr lvl="1"/>
            <a:r>
              <a:rPr lang="sk-SK" dirty="0" smtClean="0"/>
              <a:t>≈ </a:t>
            </a:r>
            <a:r>
              <a:rPr lang="en-US" dirty="0"/>
              <a:t>2</a:t>
            </a:r>
            <a:r>
              <a:rPr lang="en-US" dirty="0" smtClean="0"/>
              <a:t>% of papers involve morphology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4700975" y="1232708"/>
            <a:ext cx="4312395" cy="5555175"/>
            <a:chOff x="4700975" y="1232708"/>
            <a:chExt cx="4312395" cy="55551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0975" y="1232708"/>
              <a:ext cx="4312395" cy="55551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06284" y="5352151"/>
              <a:ext cx="4065000" cy="1323439"/>
            </a:xfrm>
            <a:prstGeom prst="rect">
              <a:avLst/>
            </a:prstGeom>
            <a:solidFill>
              <a:srgbClr val="DCCAA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25123C"/>
                  </a:solidFill>
                  <a:latin typeface="Arial" charset="0"/>
                  <a:ea typeface="Arial" charset="0"/>
                  <a:cs typeface="Arial" charset="0"/>
                </a:rPr>
                <a:t>To Work on Morphology!</a:t>
              </a:r>
              <a:endParaRPr lang="en-US" sz="4000" dirty="0">
                <a:solidFill>
                  <a:srgbClr val="25123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9815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33"/>
    </mc:Choice>
    <mc:Fallback xmlns="">
      <p:transition spd="slow" advTm="60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hink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60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access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0572" y="4461130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touch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61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"/>
    </mc:Choice>
    <mc:Fallback xmlns="">
      <p:transition spd="slow" advTm="151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2782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hink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62921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access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5985" y="4461130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touch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5355771" y="187890"/>
            <a:ext cx="2024743" cy="6012494"/>
          </a:xfrm>
          <a:prstGeom prst="frame">
            <a:avLst>
              <a:gd name="adj1" fmla="val 2031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7"/>
    </mc:Choice>
    <mc:Fallback xmlns="">
      <p:transition spd="slow" advTm="1015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3047" y="2478995"/>
            <a:ext cx="9407047" cy="11430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New Idea: </a:t>
            </a:r>
            <a:r>
              <a:rPr lang="en-US" sz="4000" dirty="0" smtClean="0"/>
              <a:t>Morphology as Parsing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2384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1"/>
    </mc:Choice>
    <mc:Fallback xmlns="">
      <p:transition spd="slow" advTm="512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rgbClr val="002060"/>
                </a:solidFill>
              </a:rPr>
              <a:t>unachievability</a:t>
            </a:r>
            <a:r>
              <a:rPr lang="en-US" sz="8000" dirty="0" smtClean="0">
                <a:solidFill>
                  <a:srgbClr val="002060"/>
                </a:solidFill>
              </a:rPr>
              <a:t>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achievement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60" y="303190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underachiever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0" y="4475822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achieves</a:t>
            </a:r>
            <a:endParaRPr lang="en-US" sz="8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6"/>
    </mc:Choice>
    <mc:Fallback xmlns="">
      <p:transition spd="slow" advTm="364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unachiev</a:t>
            </a:r>
            <a:r>
              <a:rPr lang="en-US" sz="8000" b="1" u="sng" dirty="0" err="1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ab</a:t>
            </a:r>
            <a:r>
              <a:rPr lang="en-US" sz="8000" b="1" u="sng" dirty="0" err="1" smtClean="0">
                <a:solidFill>
                  <a:schemeClr val="accent6">
                    <a:lumMod val="50000"/>
                  </a:schemeClr>
                </a:solidFill>
              </a:rPr>
              <a:t>le</a:t>
            </a:r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achievement 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59" y="3031905"/>
            <a:ext cx="6864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underachiev</a:t>
            </a:r>
            <a:r>
              <a:rPr lang="en-US" sz="8000" b="1" u="sng" dirty="0" err="1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0" y="4464799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achieves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"/>
    </mc:Choice>
    <mc:Fallback xmlns="">
      <p:transition spd="slow" advTm="195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ment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60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achieve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0" y="4475822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s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4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"/>
    </mc:Choice>
    <mc:Fallback xmlns="">
      <p:transition spd="slow" advTm="249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1459" y="275572"/>
            <a:ext cx="7979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460" y="1630325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ment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460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achieve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0" y="4475822"/>
            <a:ext cx="6588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s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8203" y="3236195"/>
            <a:ext cx="8705589" cy="117938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"/>
    </mc:Choice>
    <mc:Fallback xmlns="">
      <p:transition spd="slow" advTm="249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1460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achieve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8203" y="3236195"/>
            <a:ext cx="8705589" cy="117938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"/>
    </mc:Choice>
    <mc:Fallback xmlns="">
      <p:transition spd="slow" advTm="249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1460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achieve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8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"/>
    </mc:Choice>
    <mc:Fallback xmlns="">
      <p:transition spd="slow" advTm="249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1460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achieve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803748" y="1615859"/>
            <a:ext cx="1327759" cy="131523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131507" y="1615858"/>
            <a:ext cx="1440493" cy="129018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63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"/>
    </mc:Choice>
    <mc:Fallback xmlns="">
      <p:transition spd="slow" advTm="249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Where can you get data for morphology?</a:t>
            </a:r>
          </a:p>
          <a:p>
            <a:r>
              <a:rPr lang="en-US" dirty="0" smtClean="0"/>
              <a:t>We are running a </a:t>
            </a:r>
            <a:r>
              <a:rPr lang="en-US" dirty="0" err="1" smtClean="0"/>
              <a:t>CoNLL</a:t>
            </a:r>
            <a:r>
              <a:rPr lang="en-US" dirty="0" smtClean="0"/>
              <a:t> 2017 Shared Task</a:t>
            </a:r>
          </a:p>
          <a:p>
            <a:pPr lvl="1"/>
            <a:r>
              <a:rPr lang="en-US" dirty="0"/>
              <a:t>Morphological </a:t>
            </a:r>
            <a:r>
              <a:rPr lang="en-US" dirty="0" err="1" smtClean="0"/>
              <a:t>Reinflection</a:t>
            </a:r>
            <a:r>
              <a:rPr lang="en-US" dirty="0" smtClean="0"/>
              <a:t> (</a:t>
            </a:r>
            <a:r>
              <a:rPr lang="en-US" sz="2000" dirty="0" smtClean="0"/>
              <a:t>different task from paper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 50 Languages!!!</a:t>
            </a:r>
          </a:p>
          <a:p>
            <a:pPr lvl="1"/>
            <a:r>
              <a:rPr lang="en-US" dirty="0" smtClean="0"/>
              <a:t>@ACL 2017</a:t>
            </a:r>
          </a:p>
          <a:p>
            <a:pPr lvl="1"/>
            <a:r>
              <a:rPr lang="en-US" b="1" dirty="0"/>
              <a:t>This Year: </a:t>
            </a:r>
            <a:r>
              <a:rPr lang="en-US" dirty="0"/>
              <a:t>http://</a:t>
            </a:r>
            <a:r>
              <a:rPr lang="en-US" dirty="0" err="1"/>
              <a:t>www.conll.org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r>
              <a:rPr lang="en-US" b="1" dirty="0"/>
              <a:t>Previous </a:t>
            </a:r>
            <a:r>
              <a:rPr lang="en-US" b="1" dirty="0" smtClean="0"/>
              <a:t>Year</a:t>
            </a:r>
            <a:r>
              <a:rPr lang="en-US" b="1" dirty="0"/>
              <a:t>: </a:t>
            </a:r>
            <a:r>
              <a:rPr lang="en-US" dirty="0" err="1" smtClean="0"/>
              <a:t>ryancotterell.github.io</a:t>
            </a:r>
            <a:r>
              <a:rPr lang="en-US" dirty="0" smtClean="0"/>
              <a:t>/sigmorphon2016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Free data: </a:t>
            </a:r>
            <a:r>
              <a:rPr lang="en-US" dirty="0" err="1" smtClean="0"/>
              <a:t>unimorph.org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1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1460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achieve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803748" y="1615859"/>
            <a:ext cx="1327759" cy="131523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131507" y="1615858"/>
            <a:ext cx="1440493" cy="129018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31507" y="463464"/>
            <a:ext cx="1202498" cy="115239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21479" y="438412"/>
            <a:ext cx="2943617" cy="246762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76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"/>
    </mc:Choice>
    <mc:Fallback xmlns="">
      <p:transition spd="slow" advTm="249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1460" y="3031905"/>
            <a:ext cx="735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achieve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803748" y="1615859"/>
            <a:ext cx="1327759" cy="131523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131507" y="1615858"/>
            <a:ext cx="1440493" cy="129018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31507" y="463464"/>
            <a:ext cx="1202498" cy="115239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21479" y="438412"/>
            <a:ext cx="2943617" cy="246762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77615" y="2818357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PREFIX</a:t>
            </a:r>
            <a:endParaRPr lang="en-US" sz="30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2007" y="2830883"/>
            <a:ext cx="10624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rgbClr val="7030A0"/>
                </a:solidFill>
              </a:rPr>
              <a:t>STEM</a:t>
            </a:r>
            <a:endParaRPr lang="en-US" sz="3000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6314" y="2818357"/>
            <a:ext cx="1257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SUFFIX</a:t>
            </a:r>
            <a:endParaRPr lang="en-US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5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"/>
    </mc:Choice>
    <mc:Fallback xmlns="">
      <p:transition spd="slow" advTm="249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3" y="2478995"/>
            <a:ext cx="10123713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Why are trees useful?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58589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1"/>
    </mc:Choice>
    <mc:Fallback xmlns="">
      <p:transition spd="slow" advTm="434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679" y="2869069"/>
            <a:ext cx="39081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5000" dirty="0" smtClean="0">
                <a:solidFill>
                  <a:schemeClr val="accent2">
                    <a:lumMod val="75000"/>
                  </a:schemeClr>
                </a:solidFill>
              </a:rPr>
              <a:t>n   </a:t>
            </a:r>
            <a:r>
              <a:rPr lang="en-US" sz="5000" dirty="0" smtClean="0">
                <a:solidFill>
                  <a:schemeClr val="accent5">
                    <a:lumMod val="75000"/>
                  </a:schemeClr>
                </a:solidFill>
              </a:rPr>
              <a:t>lock   </a:t>
            </a:r>
            <a:r>
              <a:rPr lang="en-US" sz="5000" dirty="0" smtClean="0">
                <a:solidFill>
                  <a:schemeClr val="accent3">
                    <a:lumMod val="75000"/>
                  </a:schemeClr>
                </a:solidFill>
              </a:rPr>
              <a:t>able </a:t>
            </a:r>
            <a:endParaRPr lang="en-US" sz="5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466030" y="2035232"/>
            <a:ext cx="627747" cy="68456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12763" y="1365340"/>
            <a:ext cx="1386292" cy="13432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5678" y="2746136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PREFIX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4118" y="2746136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7030A0"/>
                </a:solidFill>
              </a:rPr>
              <a:t>STEM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2662" y="2732466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SUFFIX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62448" y="2804150"/>
            <a:ext cx="39081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5000" dirty="0" smtClean="0">
                <a:solidFill>
                  <a:schemeClr val="accent2">
                    <a:lumMod val="75000"/>
                  </a:schemeClr>
                </a:solidFill>
              </a:rPr>
              <a:t>n   </a:t>
            </a:r>
            <a:r>
              <a:rPr lang="en-US" sz="5000" dirty="0" smtClean="0">
                <a:solidFill>
                  <a:schemeClr val="accent5">
                    <a:lumMod val="75000"/>
                  </a:schemeClr>
                </a:solidFill>
              </a:rPr>
              <a:t>lock   </a:t>
            </a:r>
            <a:r>
              <a:rPr lang="en-US" sz="5000" dirty="0" smtClean="0">
                <a:solidFill>
                  <a:schemeClr val="accent3">
                    <a:lumMod val="75000"/>
                  </a:schemeClr>
                </a:solidFill>
              </a:rPr>
              <a:t>able </a:t>
            </a:r>
            <a:endParaRPr lang="en-US" sz="5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742767" y="1891433"/>
            <a:ext cx="735272" cy="71174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532149" y="1402918"/>
            <a:ext cx="1400734" cy="126462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062447" y="2681217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PREFIX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50887" y="26812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7030A0"/>
                </a:solidFill>
              </a:rPr>
              <a:t>STEM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19431" y="2667547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SUFFIX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599059" y="1365340"/>
            <a:ext cx="1613703" cy="140159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43" idx="0"/>
          </p:cNvCxnSpPr>
          <p:nvPr/>
        </p:nvCxnSpPr>
        <p:spPr>
          <a:xfrm>
            <a:off x="6932883" y="1402918"/>
            <a:ext cx="1337954" cy="126462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Reason 1: </a:t>
            </a:r>
            <a:r>
              <a:rPr lang="en-US" dirty="0" smtClean="0"/>
              <a:t>Words are ambiguous!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838399" y="3730843"/>
            <a:ext cx="41889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Comic Sans MS" charset="0"/>
                <a:ea typeface="Comic Sans MS" charset="0"/>
                <a:cs typeface="Comic Sans MS" charset="0"/>
              </a:rPr>
              <a:t>“incapable of being locked”</a:t>
            </a:r>
            <a:endParaRPr lang="en-US" sz="25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137" y="3769493"/>
            <a:ext cx="42659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Comic Sans MS" charset="0"/>
                <a:ea typeface="Comic Sans MS" charset="0"/>
                <a:cs typeface="Comic Sans MS" charset="0"/>
              </a:rPr>
              <a:t>“capable of being unlocked”</a:t>
            </a:r>
            <a:endParaRPr lang="en-US" sz="25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8072" y="4984276"/>
            <a:ext cx="39081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5000" dirty="0" smtClean="0">
                <a:solidFill>
                  <a:schemeClr val="accent2">
                    <a:lumMod val="75000"/>
                  </a:schemeClr>
                </a:solidFill>
              </a:rPr>
              <a:t>n   </a:t>
            </a:r>
            <a:r>
              <a:rPr lang="en-US" sz="5000" dirty="0" smtClean="0">
                <a:solidFill>
                  <a:schemeClr val="accent5">
                    <a:lumMod val="75000"/>
                  </a:schemeClr>
                </a:solidFill>
              </a:rPr>
              <a:t>lock   </a:t>
            </a:r>
            <a:r>
              <a:rPr lang="en-US" sz="5000" dirty="0" smtClean="0">
                <a:solidFill>
                  <a:schemeClr val="accent3">
                    <a:lumMod val="75000"/>
                  </a:schemeClr>
                </a:solidFill>
              </a:rPr>
              <a:t>able </a:t>
            </a:r>
            <a:endParaRPr lang="en-US" sz="5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064648" y="5700433"/>
            <a:ext cx="9428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Comic Sans MS" charset="0"/>
                <a:ea typeface="Comic Sans MS" charset="0"/>
                <a:cs typeface="Comic Sans MS" charset="0"/>
              </a:rPr>
              <a:t>“???”</a:t>
            </a:r>
            <a:endParaRPr lang="en-US" sz="25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76208" y="4848121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PREFIX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64648" y="4848121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7030A0"/>
                </a:solidFill>
              </a:rPr>
              <a:t>STEM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33192" y="4834451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SUFFIX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58419" y="1347189"/>
            <a:ext cx="4143955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6"/>
                </a:solidFill>
              </a:rPr>
              <a:t>Tree Captures Ambiguity!</a:t>
            </a:r>
            <a:endParaRPr lang="en-US" sz="3000" dirty="0">
              <a:solidFill>
                <a:schemeClr val="accent6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25150" y="6161512"/>
            <a:ext cx="4436856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6"/>
                </a:solidFill>
              </a:rPr>
              <a:t>Flat Segmentation Doesn’t!</a:t>
            </a:r>
            <a:endParaRPr lang="en-US" sz="3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1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"/>
    </mc:Choice>
    <mc:Fallback xmlns="">
      <p:transition spd="slow" advTm="2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8" grpId="0"/>
      <p:bldP spid="10" grpId="0"/>
      <p:bldP spid="36" grpId="0"/>
      <p:bldP spid="41" grpId="0"/>
      <p:bldP spid="42" grpId="0"/>
      <p:bldP spid="43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70" grpId="0" animBg="1"/>
      <p:bldP spid="7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" y="31527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Reason 2: </a:t>
            </a:r>
            <a:r>
              <a:rPr lang="en-US" dirty="0" smtClean="0"/>
              <a:t>Model</a:t>
            </a:r>
            <a:r>
              <a:rPr lang="en-US" b="1" dirty="0" smtClean="0"/>
              <a:t> </a:t>
            </a:r>
            <a:r>
              <a:rPr lang="en-US" dirty="0" smtClean="0"/>
              <a:t>Order of Affixation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820" y="2544225"/>
            <a:ext cx="14118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14250" y="2577220"/>
            <a:ext cx="243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3000" smtClean="0">
                <a:solidFill>
                  <a:schemeClr val="accent5">
                    <a:lumMod val="75000"/>
                  </a:schemeClr>
                </a:solidFill>
              </a:rPr>
              <a:t>achieve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1930" y="2577220"/>
            <a:ext cx="2834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3000" dirty="0" smtClean="0">
                <a:solidFill>
                  <a:schemeClr val="accent5">
                    <a:lumMod val="75000"/>
                  </a:schemeClr>
                </a:solidFill>
              </a:rPr>
              <a:t>achiev</a:t>
            </a:r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er 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>
            <a:off x="994611" y="2053389"/>
            <a:ext cx="3112168" cy="49083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>
            <a:off x="4446872" y="2053389"/>
            <a:ext cx="3112168" cy="49083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5916" y="5534611"/>
            <a:ext cx="7352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2">
                    <a:lumMod val="75000"/>
                  </a:schemeClr>
                </a:solidFill>
              </a:rPr>
              <a:t>under</a:t>
            </a:r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</a:rPr>
              <a:t>  achieve   </a:t>
            </a:r>
            <a:r>
              <a:rPr lang="en-US" sz="6000" dirty="0" err="1" smtClean="0">
                <a:solidFill>
                  <a:schemeClr val="accent3">
                    <a:lumMod val="75000"/>
                  </a:schemeClr>
                </a:solidFill>
              </a:rPr>
              <a:t>er</a:t>
            </a:r>
            <a:r>
              <a:rPr lang="en-US" sz="6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6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3675458" y="4094884"/>
            <a:ext cx="1017312" cy="110468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20" idx="0"/>
          </p:cNvCxnSpPr>
          <p:nvPr/>
        </p:nvCxnSpPr>
        <p:spPr>
          <a:xfrm>
            <a:off x="4616217" y="3183901"/>
            <a:ext cx="2203736" cy="222362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65578" y="5282664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PREFIX</a:t>
            </a:r>
            <a:endParaRPr lang="en-US" sz="3000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6274" y="5326652"/>
            <a:ext cx="10624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rgbClr val="7030A0"/>
                </a:solidFill>
              </a:rPr>
              <a:t>STEM</a:t>
            </a:r>
            <a:endParaRPr lang="en-US" sz="30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91415" y="5407524"/>
            <a:ext cx="1257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SUFFIX</a:t>
            </a:r>
            <a:endParaRPr lang="en-US" sz="3000" dirty="0">
              <a:solidFill>
                <a:srgbClr val="7030A0"/>
              </a:solidFill>
            </a:endParaRPr>
          </a:p>
        </p:txBody>
      </p:sp>
      <p:cxnSp>
        <p:nvCxnSpPr>
          <p:cNvPr id="21" name="Straight Connector 20"/>
          <p:cNvCxnSpPr>
            <a:endCxn id="18" idx="0"/>
          </p:cNvCxnSpPr>
          <p:nvPr/>
        </p:nvCxnSpPr>
        <p:spPr>
          <a:xfrm flipH="1">
            <a:off x="2291711" y="3227889"/>
            <a:ext cx="2324506" cy="205477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291711" y="1185451"/>
            <a:ext cx="3940566" cy="7078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</a:rPr>
              <a:t>Path of Derivation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 rot="19077958">
            <a:off x="8540" y="4264092"/>
            <a:ext cx="3609386" cy="70788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</a:rPr>
              <a:t>Encoded As Tree</a:t>
            </a:r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 animBg="1"/>
      <p:bldP spid="12" grpId="0" animBg="1"/>
      <p:bldP spid="13" grpId="0"/>
      <p:bldP spid="18" grpId="0"/>
      <p:bldP spid="19" grpId="0"/>
      <p:bldP spid="20" grpId="0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3" y="2478995"/>
            <a:ext cx="10123713" cy="1143000"/>
          </a:xfrm>
        </p:spPr>
        <p:txBody>
          <a:bodyPr>
            <a:noAutofit/>
          </a:bodyPr>
          <a:lstStyle/>
          <a:p>
            <a:r>
              <a:rPr lang="en-US" sz="6500" dirty="0" smtClean="0"/>
              <a:t>New Resource</a:t>
            </a:r>
            <a:endParaRPr lang="en-US" sz="6500" dirty="0"/>
          </a:p>
        </p:txBody>
      </p:sp>
    </p:spTree>
    <p:extLst>
      <p:ext uri="{BB962C8B-B14F-4D97-AF65-F5344CB8AC3E}">
        <p14:creationId xmlns:p14="http://schemas.microsoft.com/office/powerpoint/2010/main" val="10991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6"/>
    </mc:Choice>
    <mc:Fallback xmlns="">
      <p:transition spd="slow" advTm="5436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Tree Bank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Freely available online</a:t>
            </a:r>
          </a:p>
          <a:p>
            <a:pPr lvl="1"/>
            <a:r>
              <a:rPr lang="en-US" sz="2000" dirty="0"/>
              <a:t>https://</a:t>
            </a:r>
            <a:r>
              <a:rPr lang="en-US" sz="2000" dirty="0" err="1"/>
              <a:t>ryancotterell.github.io</a:t>
            </a:r>
            <a:r>
              <a:rPr lang="en-US" sz="2000" dirty="0"/>
              <a:t>/data/morphological-treebank</a:t>
            </a:r>
            <a:endParaRPr lang="en-US" sz="2000" dirty="0" smtClean="0"/>
          </a:p>
          <a:p>
            <a:r>
              <a:rPr lang="en-US" dirty="0" smtClean="0"/>
              <a:t>7454 parsed words</a:t>
            </a:r>
          </a:p>
          <a:p>
            <a:r>
              <a:rPr lang="en-US" dirty="0"/>
              <a:t>English only </a:t>
            </a:r>
            <a:r>
              <a:rPr lang="en-US" dirty="0">
                <a:sym typeface="Wingdings"/>
              </a:rPr>
              <a:t>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69" y="4121974"/>
            <a:ext cx="8001262" cy="12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3" y="2478995"/>
            <a:ext cx="10123713" cy="1143000"/>
          </a:xfrm>
        </p:spPr>
        <p:txBody>
          <a:bodyPr>
            <a:noAutofit/>
          </a:bodyPr>
          <a:lstStyle/>
          <a:p>
            <a:r>
              <a:rPr lang="en-US" sz="6500" dirty="0" smtClean="0"/>
              <a:t>A Joint Model</a:t>
            </a:r>
            <a:endParaRPr lang="en-US" sz="6500" dirty="0"/>
          </a:p>
        </p:txBody>
      </p:sp>
    </p:spTree>
    <p:extLst>
      <p:ext uri="{BB962C8B-B14F-4D97-AF65-F5344CB8AC3E}">
        <p14:creationId xmlns:p14="http://schemas.microsoft.com/office/powerpoint/2010/main" val="143713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6"/>
    </mc:Choice>
    <mc:Fallback xmlns="">
      <p:transition spd="slow" advTm="5436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126671" y="2008414"/>
            <a:ext cx="2736713" cy="1016135"/>
            <a:chOff x="1126671" y="2008414"/>
            <a:chExt cx="2736713" cy="1016135"/>
          </a:xfrm>
        </p:grpSpPr>
        <p:sp>
          <p:nvSpPr>
            <p:cNvPr id="10" name="Rectangle 9"/>
            <p:cNvSpPr/>
            <p:nvPr/>
          </p:nvSpPr>
          <p:spPr>
            <a:xfrm>
              <a:off x="1126671" y="2547495"/>
              <a:ext cx="2736713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dirty="0" smtClean="0">
                  <a:solidFill>
                    <a:schemeClr val="accent2">
                      <a:lumMod val="75000"/>
                    </a:schemeClr>
                  </a:solidFill>
                </a:rPr>
                <a:t>un </a:t>
              </a:r>
              <a:r>
                <a:rPr lang="en-US" sz="2500" dirty="0" smtClean="0">
                  <a:solidFill>
                    <a:schemeClr val="accent5">
                      <a:lumMod val="75000"/>
                    </a:schemeClr>
                  </a:solidFill>
                </a:rPr>
                <a:t>achieve </a:t>
              </a:r>
              <a:r>
                <a:rPr lang="en-US" sz="2500" dirty="0" smtClean="0">
                  <a:solidFill>
                    <a:schemeClr val="accent3">
                      <a:lumMod val="75000"/>
                    </a:schemeClr>
                  </a:solidFill>
                </a:rPr>
                <a:t>able </a:t>
              </a:r>
              <a:r>
                <a:rPr lang="en-US" sz="2500" dirty="0" err="1" smtClean="0">
                  <a:solidFill>
                    <a:schemeClr val="accent4">
                      <a:lumMod val="75000"/>
                    </a:schemeClr>
                  </a:solidFill>
                </a:rPr>
                <a:t>ity</a:t>
              </a:r>
              <a:r>
                <a:rPr lang="en-US" sz="2500" dirty="0" smtClean="0">
                  <a:solidFill>
                    <a:schemeClr val="accent4">
                      <a:lumMod val="75000"/>
                    </a:schemeClr>
                  </a:solidFill>
                </a:rPr>
                <a:t> </a:t>
              </a:r>
              <a:endParaRPr lang="en-US" sz="25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2220686" y="2008414"/>
              <a:ext cx="734787" cy="6728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3863383" y="1924133"/>
            <a:ext cx="2439446" cy="1100178"/>
            <a:chOff x="3863383" y="1924133"/>
            <a:chExt cx="2439446" cy="1100178"/>
          </a:xfrm>
        </p:grpSpPr>
        <p:sp>
          <p:nvSpPr>
            <p:cNvPr id="20" name="TextBox 19"/>
            <p:cNvSpPr txBox="1"/>
            <p:nvPr/>
          </p:nvSpPr>
          <p:spPr>
            <a:xfrm>
              <a:off x="3863383" y="2547257"/>
              <a:ext cx="24394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 smtClean="0">
                  <a:solidFill>
                    <a:schemeClr val="accent6">
                      <a:lumMod val="75000"/>
                    </a:schemeClr>
                  </a:solidFill>
                </a:rPr>
                <a:t>unachieveableity</a:t>
              </a:r>
              <a:r>
                <a:rPr lang="en-US" sz="25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endParaRPr lang="en-US" sz="25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651128" y="1924133"/>
              <a:ext cx="306271" cy="725646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6955972" y="46046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335602" y="1813755"/>
            <a:ext cx="7282542" cy="4151918"/>
            <a:chOff x="5101722" y="-2951297"/>
            <a:chExt cx="7282542" cy="4151918"/>
          </a:xfrm>
        </p:grpSpPr>
        <p:sp>
          <p:nvSpPr>
            <p:cNvPr id="35" name="TextBox 34"/>
            <p:cNvSpPr txBox="1"/>
            <p:nvPr/>
          </p:nvSpPr>
          <p:spPr>
            <a:xfrm>
              <a:off x="5101722" y="-122818"/>
              <a:ext cx="728254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err="1" smtClean="0">
                  <a:solidFill>
                    <a:srgbClr val="002060"/>
                  </a:solidFill>
                </a:rPr>
                <a:t>unachievability</a:t>
              </a:r>
              <a:r>
                <a:rPr lang="en-US" sz="8000" dirty="0" smtClean="0">
                  <a:solidFill>
                    <a:srgbClr val="002060"/>
                  </a:solidFill>
                </a:rPr>
                <a:t> </a:t>
              </a:r>
              <a:endParaRPr lang="en-US" sz="8000" dirty="0">
                <a:solidFill>
                  <a:srgbClr val="002060"/>
                </a:solidFill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9240122" y="-2951297"/>
              <a:ext cx="1251465" cy="1414336"/>
            </a:xfrm>
            <a:prstGeom prst="line">
              <a:avLst/>
            </a:prstGeom>
            <a:ln w="1270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284819" y="1924553"/>
            <a:ext cx="2439446" cy="1100178"/>
            <a:chOff x="3863383" y="1924133"/>
            <a:chExt cx="2439446" cy="1100178"/>
          </a:xfrm>
        </p:grpSpPr>
        <p:sp>
          <p:nvSpPr>
            <p:cNvPr id="40" name="TextBox 39"/>
            <p:cNvSpPr txBox="1"/>
            <p:nvPr/>
          </p:nvSpPr>
          <p:spPr>
            <a:xfrm>
              <a:off x="3863383" y="2547257"/>
              <a:ext cx="24394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 smtClean="0">
                  <a:solidFill>
                    <a:srgbClr val="002060"/>
                  </a:solidFill>
                </a:rPr>
                <a:t>unachievability</a:t>
              </a:r>
              <a:r>
                <a:rPr lang="en-US" sz="2500" dirty="0" smtClean="0">
                  <a:solidFill>
                    <a:srgbClr val="002060"/>
                  </a:solidFill>
                </a:rPr>
                <a:t> </a:t>
              </a:r>
              <a:endParaRPr lang="en-US" sz="2500" dirty="0">
                <a:solidFill>
                  <a:srgbClr val="002060"/>
                </a:solidFill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4651128" y="1924133"/>
              <a:ext cx="306271" cy="725646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625358" y="1795852"/>
            <a:ext cx="7637664" cy="4811539"/>
            <a:chOff x="-3412071" y="4187695"/>
            <a:chExt cx="7637664" cy="4811539"/>
          </a:xfrm>
        </p:grpSpPr>
        <p:sp>
          <p:nvSpPr>
            <p:cNvPr id="15" name="TextBox 14"/>
            <p:cNvSpPr txBox="1"/>
            <p:nvPr/>
          </p:nvSpPr>
          <p:spPr>
            <a:xfrm>
              <a:off x="-3412071" y="7098365"/>
              <a:ext cx="728254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err="1" smtClean="0">
                  <a:solidFill>
                    <a:schemeClr val="accent6">
                      <a:lumMod val="75000"/>
                    </a:schemeClr>
                  </a:solidFill>
                </a:rPr>
                <a:t>unachieveableity</a:t>
              </a:r>
              <a:r>
                <a:rPr lang="en-US" sz="80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endParaRPr lang="en-US" sz="8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411920" y="4187695"/>
              <a:ext cx="31508" cy="1370440"/>
            </a:xfrm>
            <a:prstGeom prst="line">
              <a:avLst/>
            </a:prstGeom>
            <a:ln w="1270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-3170296" y="8291348"/>
              <a:ext cx="73958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Underlying Form</a:t>
              </a:r>
              <a:endParaRPr lang="en-US" sz="4000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08486" y="5918772"/>
            <a:ext cx="7395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Word (Surface Form)</a:t>
            </a:r>
            <a:endParaRPr lang="en-US" sz="40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28465" y="1924133"/>
            <a:ext cx="9566807" cy="4644377"/>
            <a:chOff x="-12725" y="1881170"/>
            <a:chExt cx="9566807" cy="4644377"/>
          </a:xfrm>
        </p:grpSpPr>
        <p:grpSp>
          <p:nvGrpSpPr>
            <p:cNvPr id="32" name="Group 31"/>
            <p:cNvGrpSpPr/>
            <p:nvPr/>
          </p:nvGrpSpPr>
          <p:grpSpPr>
            <a:xfrm>
              <a:off x="687667" y="1881170"/>
              <a:ext cx="8866415" cy="4078644"/>
              <a:chOff x="210894" y="1587693"/>
              <a:chExt cx="8866415" cy="407864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10894" y="4496786"/>
                <a:ext cx="8866415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7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un </a:t>
                </a:r>
                <a:r>
                  <a:rPr lang="en-US" sz="70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achieve </a:t>
                </a:r>
                <a:r>
                  <a:rPr lang="en-US" sz="7000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able </a:t>
                </a:r>
                <a:r>
                  <a:rPr lang="en-US" sz="7000" dirty="0" err="1" smtClean="0">
                    <a:solidFill>
                      <a:schemeClr val="accent4">
                        <a:lumMod val="75000"/>
                      </a:schemeClr>
                    </a:solidFill>
                  </a:rPr>
                  <a:t>ity</a:t>
                </a:r>
                <a:r>
                  <a:rPr lang="en-US" sz="70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endParaRPr lang="en-US" sz="70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2569269" y="1587693"/>
                <a:ext cx="872933" cy="1304779"/>
              </a:xfrm>
              <a:prstGeom prst="line">
                <a:avLst/>
              </a:prstGeom>
              <a:ln w="1270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/>
            <p:cNvSpPr txBox="1"/>
            <p:nvPr/>
          </p:nvSpPr>
          <p:spPr>
            <a:xfrm>
              <a:off x="-12725" y="5817661"/>
              <a:ext cx="91314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Canonical Segmentation Parse Tree</a:t>
              </a:r>
              <a:endParaRPr lang="en-US" sz="4000" dirty="0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3481232" y="3650536"/>
              <a:ext cx="1916872" cy="136158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4553019" y="4245894"/>
              <a:ext cx="714867" cy="78079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1611534" y="3109867"/>
              <a:ext cx="3231771" cy="201944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825808" y="3109866"/>
              <a:ext cx="1887195" cy="192613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0" name="Picture 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58" y="176725"/>
            <a:ext cx="7924800" cy="19431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526" y="444944"/>
            <a:ext cx="584200" cy="12446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067" y="423316"/>
            <a:ext cx="584200" cy="124460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0826" y="441868"/>
            <a:ext cx="584200" cy="1244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809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56"/>
    </mc:Choice>
    <mc:Fallback xmlns="">
      <p:transition spd="slow" advTm="21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5474" y="1999600"/>
            <a:ext cx="72694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(t=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</a:rPr>
              <a:t>un 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achieve </a:t>
            </a:r>
            <a:r>
              <a:rPr lang="en-US" sz="3000" dirty="0">
                <a:solidFill>
                  <a:schemeClr val="accent3">
                    <a:lumMod val="75000"/>
                  </a:schemeClr>
                </a:solidFill>
              </a:rPr>
              <a:t>able </a:t>
            </a:r>
            <a:r>
              <a:rPr lang="en-US" sz="3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3000" dirty="0" smtClean="0"/>
              <a:t>,</a:t>
            </a:r>
            <a:r>
              <a:rPr lang="en-US" sz="3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4000" dirty="0" smtClean="0"/>
              <a:t>u=</a:t>
            </a:r>
            <a:r>
              <a:rPr lang="en-US" sz="3000" dirty="0" err="1" smtClean="0">
                <a:solidFill>
                  <a:schemeClr val="accent6">
                    <a:lumMod val="75000"/>
                  </a:schemeClr>
                </a:solidFill>
              </a:rPr>
              <a:t>unachieveableity</a:t>
            </a:r>
            <a:r>
              <a:rPr lang="en-US" sz="4000" dirty="0" smtClean="0"/>
              <a:t>)</a:t>
            </a:r>
            <a:r>
              <a:rPr lang="en-US" sz="3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8723" y="374394"/>
            <a:ext cx="5000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How good is the tree- underlying form pair?</a:t>
            </a:r>
            <a:endParaRPr lang="en-US" sz="3000" i="1" dirty="0"/>
          </a:p>
        </p:txBody>
      </p:sp>
      <p:sp>
        <p:nvSpPr>
          <p:cNvPr id="10" name="Rectangle 9"/>
          <p:cNvSpPr/>
          <p:nvPr/>
        </p:nvSpPr>
        <p:spPr>
          <a:xfrm>
            <a:off x="1373161" y="5486175"/>
            <a:ext cx="68812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(u=</a:t>
            </a:r>
            <a:r>
              <a:rPr lang="en-US" sz="3000" dirty="0" err="1" smtClean="0">
                <a:solidFill>
                  <a:schemeClr val="accent6">
                    <a:lumMod val="75000"/>
                  </a:schemeClr>
                </a:solidFill>
              </a:rPr>
              <a:t>unachieveableity</a:t>
            </a:r>
            <a:r>
              <a:rPr lang="en-US" sz="3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4000" dirty="0" smtClean="0"/>
              <a:t>w=</a:t>
            </a:r>
            <a:r>
              <a:rPr lang="en-US" sz="3000" dirty="0" err="1" smtClean="0">
                <a:solidFill>
                  <a:srgbClr val="002060"/>
                </a:solidFill>
              </a:rPr>
              <a:t>unachievability</a:t>
            </a:r>
            <a:r>
              <a:rPr lang="en-US" sz="4000" dirty="0" smtClean="0"/>
              <a:t>)</a:t>
            </a:r>
            <a:r>
              <a:rPr lang="en-US" sz="3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1854" y="4536612"/>
            <a:ext cx="4685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How good is the underlying form-word pair?</a:t>
            </a:r>
            <a:endParaRPr lang="en-US" sz="30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3124200"/>
            <a:ext cx="8661400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3121692"/>
            <a:ext cx="86614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3118086"/>
            <a:ext cx="86614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066" y="239602"/>
            <a:ext cx="3060700" cy="889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799" y="4700477"/>
            <a:ext cx="3365500" cy="8890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848191" y="1354001"/>
            <a:ext cx="1300617" cy="8857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03932" y="1565633"/>
            <a:ext cx="889120" cy="63632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34711" y="1795282"/>
            <a:ext cx="363394" cy="39341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25397" y="1386887"/>
            <a:ext cx="817474" cy="81695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50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5"/>
    </mc:Choice>
    <mc:Fallback xmlns="">
      <p:transition spd="slow" advTm="40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0" grpId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3" y="2478995"/>
            <a:ext cx="10123713" cy="1143000"/>
          </a:xfrm>
        </p:spPr>
        <p:txBody>
          <a:bodyPr>
            <a:noAutofit/>
          </a:bodyPr>
          <a:lstStyle/>
          <a:p>
            <a:r>
              <a:rPr lang="en-US" sz="3500" dirty="0"/>
              <a:t>Morphological Segmentation Inside-Out</a:t>
            </a:r>
          </a:p>
        </p:txBody>
      </p:sp>
    </p:spTree>
    <p:extLst>
      <p:ext uri="{BB962C8B-B14F-4D97-AF65-F5344CB8AC3E}">
        <p14:creationId xmlns:p14="http://schemas.microsoft.com/office/powerpoint/2010/main" val="3140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6"/>
    </mc:Choice>
    <mc:Fallback xmlns="">
      <p:transition spd="slow" advTm="5436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5474" y="1999600"/>
            <a:ext cx="72694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(t=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</a:rPr>
              <a:t>un 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achieve </a:t>
            </a:r>
            <a:r>
              <a:rPr lang="en-US" sz="3000" dirty="0">
                <a:solidFill>
                  <a:schemeClr val="accent3">
                    <a:lumMod val="75000"/>
                  </a:schemeClr>
                </a:solidFill>
              </a:rPr>
              <a:t>able </a:t>
            </a:r>
            <a:r>
              <a:rPr lang="en-US" sz="3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3000" dirty="0" smtClean="0"/>
              <a:t>,</a:t>
            </a:r>
            <a:r>
              <a:rPr lang="en-US" sz="3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4000" dirty="0" smtClean="0"/>
              <a:t>u=</a:t>
            </a:r>
            <a:r>
              <a:rPr lang="en-US" sz="3000" dirty="0" err="1" smtClean="0">
                <a:solidFill>
                  <a:schemeClr val="accent6">
                    <a:lumMod val="75000"/>
                  </a:schemeClr>
                </a:solidFill>
              </a:rPr>
              <a:t>unachieveableity</a:t>
            </a:r>
            <a:r>
              <a:rPr lang="en-US" sz="4000" dirty="0" smtClean="0"/>
              <a:t>)</a:t>
            </a:r>
            <a:r>
              <a:rPr lang="en-US" sz="3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8723" y="374394"/>
            <a:ext cx="5000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How good is the tree- underlying form pair?</a:t>
            </a:r>
            <a:endParaRPr lang="en-US" sz="3000" i="1" dirty="0"/>
          </a:p>
        </p:txBody>
      </p:sp>
      <p:sp>
        <p:nvSpPr>
          <p:cNvPr id="10" name="Rectangle 9"/>
          <p:cNvSpPr/>
          <p:nvPr/>
        </p:nvSpPr>
        <p:spPr>
          <a:xfrm>
            <a:off x="1373161" y="5486175"/>
            <a:ext cx="68812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(u=</a:t>
            </a:r>
            <a:r>
              <a:rPr lang="en-US" sz="3000" dirty="0" err="1" smtClean="0">
                <a:solidFill>
                  <a:schemeClr val="accent6">
                    <a:lumMod val="75000"/>
                  </a:schemeClr>
                </a:solidFill>
              </a:rPr>
              <a:t>unachieveableity</a:t>
            </a:r>
            <a:r>
              <a:rPr lang="en-US" sz="3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4000" dirty="0" smtClean="0"/>
              <a:t>w=</a:t>
            </a:r>
            <a:r>
              <a:rPr lang="en-US" sz="3000" dirty="0" err="1" smtClean="0">
                <a:solidFill>
                  <a:srgbClr val="002060"/>
                </a:solidFill>
              </a:rPr>
              <a:t>unachievability</a:t>
            </a:r>
            <a:r>
              <a:rPr lang="en-US" sz="4000" dirty="0" smtClean="0"/>
              <a:t>)</a:t>
            </a:r>
            <a:r>
              <a:rPr lang="en-US" sz="3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1854" y="4536612"/>
            <a:ext cx="4685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How good is the underlying form-word pair?</a:t>
            </a:r>
            <a:endParaRPr lang="en-US" sz="30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66" y="239602"/>
            <a:ext cx="3060700" cy="889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99" y="4700477"/>
            <a:ext cx="3365500" cy="8890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848191" y="1354001"/>
            <a:ext cx="1300617" cy="8857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03932" y="1565633"/>
            <a:ext cx="889120" cy="63632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34711" y="1795282"/>
            <a:ext cx="363394" cy="39341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25397" y="1386887"/>
            <a:ext cx="817474" cy="81695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3124200"/>
            <a:ext cx="86614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265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5"/>
    </mc:Choice>
    <mc:Fallback xmlns="">
      <p:transition spd="slow" advTm="40325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4326" cy="4525963"/>
          </a:xfrm>
        </p:spPr>
        <p:txBody>
          <a:bodyPr/>
          <a:lstStyle/>
          <a:p>
            <a:r>
              <a:rPr lang="en-US" dirty="0" smtClean="0"/>
              <a:t>Inference is intractable! </a:t>
            </a:r>
          </a:p>
          <a:p>
            <a:r>
              <a:rPr lang="en-US" dirty="0" smtClean="0"/>
              <a:t>Approximate inference with importance sampling</a:t>
            </a:r>
          </a:p>
          <a:p>
            <a:r>
              <a:rPr lang="en-US" dirty="0" smtClean="0"/>
              <a:t>Decoding also with importance sampling</a:t>
            </a:r>
          </a:p>
          <a:p>
            <a:r>
              <a:rPr lang="en-US" dirty="0" smtClean="0"/>
              <a:t>Learning </a:t>
            </a:r>
            <a:r>
              <a:rPr lang="en-US" dirty="0" err="1" smtClean="0"/>
              <a:t>AdaGrad</a:t>
            </a:r>
            <a:r>
              <a:rPr lang="en-US" dirty="0" smtClean="0"/>
              <a:t> (</a:t>
            </a:r>
            <a:r>
              <a:rPr lang="en-US" dirty="0" err="1" smtClean="0"/>
              <a:t>Duchi</a:t>
            </a:r>
            <a:r>
              <a:rPr lang="en-US" dirty="0" smtClean="0"/>
              <a:t> et al. 2011)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526" y="1714097"/>
            <a:ext cx="4192474" cy="42981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73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37"/>
    </mc:Choice>
    <mc:Fallback xmlns="">
      <p:transition spd="slow" advTm="32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Key Point: </a:t>
            </a:r>
            <a:r>
              <a:rPr lang="en-US" dirty="0" smtClean="0"/>
              <a:t>Do trees help segmentation accuracy?</a:t>
            </a:r>
          </a:p>
          <a:p>
            <a:pPr lvl="1"/>
            <a:r>
              <a:rPr lang="en-US" dirty="0" smtClean="0"/>
              <a:t>Baseline</a:t>
            </a:r>
            <a:r>
              <a:rPr lang="en-US" dirty="0"/>
              <a:t>: flat segmentation </a:t>
            </a:r>
            <a:r>
              <a:rPr lang="en-US" dirty="0" smtClean="0"/>
              <a:t>model</a:t>
            </a:r>
          </a:p>
          <a:p>
            <a:pPr lvl="1"/>
            <a:endParaRPr lang="en-US" dirty="0"/>
          </a:p>
          <a:p>
            <a:r>
              <a:rPr lang="en-US" b="1" dirty="0" smtClean="0"/>
              <a:t>New Task:</a:t>
            </a:r>
          </a:p>
          <a:p>
            <a:pPr lvl="1"/>
            <a:r>
              <a:rPr lang="en-US" dirty="0" smtClean="0"/>
              <a:t>Parsing words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33"/>
    </mc:Choice>
    <mc:Fallback xmlns="">
      <p:transition spd="slow" advTm="39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37230" cy="4525963"/>
          </a:xfrm>
        </p:spPr>
        <p:txBody>
          <a:bodyPr/>
          <a:lstStyle/>
          <a:p>
            <a:r>
              <a:rPr lang="en-US" dirty="0" smtClean="0"/>
              <a:t>Accuracy</a:t>
            </a:r>
          </a:p>
          <a:p>
            <a:pPr lvl="1"/>
            <a:r>
              <a:rPr lang="en-US" dirty="0"/>
              <a:t>Did we get the whole form right?</a:t>
            </a:r>
          </a:p>
          <a:p>
            <a:r>
              <a:rPr lang="en-US" dirty="0" smtClean="0"/>
              <a:t>Morpheme F1</a:t>
            </a:r>
          </a:p>
          <a:p>
            <a:pPr lvl="1"/>
            <a:r>
              <a:rPr lang="en-US" dirty="0" smtClean="0"/>
              <a:t>How many of the canonical morphemes did we get right?</a:t>
            </a:r>
            <a:endParaRPr lang="en-US" dirty="0"/>
          </a:p>
          <a:p>
            <a:r>
              <a:rPr lang="en-US" dirty="0" smtClean="0"/>
              <a:t>Edit Distance</a:t>
            </a:r>
          </a:p>
          <a:p>
            <a:pPr lvl="1"/>
            <a:r>
              <a:rPr lang="en-US" dirty="0" smtClean="0"/>
              <a:t>How close were we on average?</a:t>
            </a:r>
          </a:p>
        </p:txBody>
      </p:sp>
      <p:sp>
        <p:nvSpPr>
          <p:cNvPr id="4" name="Down Arrow 3"/>
          <p:cNvSpPr/>
          <p:nvPr/>
        </p:nvSpPr>
        <p:spPr>
          <a:xfrm>
            <a:off x="7194430" y="2336760"/>
            <a:ext cx="1337094" cy="2790646"/>
          </a:xfrm>
          <a:prstGeom prst="downArrow">
            <a:avLst/>
          </a:prstGeom>
          <a:gradFill>
            <a:gsLst>
              <a:gs pos="0">
                <a:srgbClr val="7030A0"/>
              </a:gs>
              <a:gs pos="100000">
                <a:schemeClr val="accent4">
                  <a:lumMod val="40000"/>
                  <a:lumOff val="6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97360" y="1600200"/>
            <a:ext cx="29466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Comic Sans MS" charset="0"/>
                <a:ea typeface="Comic Sans MS" charset="0"/>
                <a:cs typeface="Comic Sans MS" charset="0"/>
              </a:rPr>
              <a:t>Coarse-Grained</a:t>
            </a:r>
            <a:endParaRPr lang="en-US" sz="3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7422" y="5260206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Comic Sans MS" charset="0"/>
                <a:ea typeface="Comic Sans MS" charset="0"/>
                <a:cs typeface="Comic Sans MS" charset="0"/>
              </a:rPr>
              <a:t>Fine-Grained</a:t>
            </a:r>
            <a:endParaRPr lang="en-US" sz="30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21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 F1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2" y="1600267"/>
            <a:ext cx="8969755" cy="2074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0014" y="2362900"/>
            <a:ext cx="554678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68524" y="1606506"/>
            <a:ext cx="554678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39685" y="4442733"/>
            <a:ext cx="49728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Comic Sans MS" charset="0"/>
                <a:ea typeface="Comic Sans MS" charset="0"/>
                <a:cs typeface="Comic Sans MS" charset="0"/>
              </a:rPr>
              <a:t>h</a:t>
            </a:r>
            <a:r>
              <a:rPr lang="en-US" sz="5000" dirty="0" smtClean="0">
                <a:latin typeface="Comic Sans MS" charset="0"/>
                <a:ea typeface="Comic Sans MS" charset="0"/>
                <a:cs typeface="Comic Sans MS" charset="0"/>
              </a:rPr>
              <a:t>igher is better</a:t>
            </a:r>
            <a:endParaRPr lang="en-US" sz="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8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2" y="1600267"/>
            <a:ext cx="8969755" cy="2074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7057" y="2354534"/>
            <a:ext cx="376974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68524" y="1606506"/>
            <a:ext cx="554678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1001" y="2276029"/>
            <a:ext cx="176000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39469" y="4422880"/>
            <a:ext cx="46650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Comic Sans MS" charset="0"/>
                <a:ea typeface="Comic Sans MS" charset="0"/>
                <a:cs typeface="Comic Sans MS" charset="0"/>
              </a:rPr>
              <a:t>lower is better</a:t>
            </a:r>
            <a:endParaRPr lang="en-US" sz="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62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2" y="1600267"/>
            <a:ext cx="8969755" cy="2074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8249" y="2283787"/>
            <a:ext cx="343762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97613" y="1917060"/>
            <a:ext cx="490714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3748" y="2283787"/>
            <a:ext cx="176000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3749" y="4649767"/>
            <a:ext cx="49728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Comic Sans MS" charset="0"/>
                <a:ea typeface="Comic Sans MS" charset="0"/>
                <a:cs typeface="Comic Sans MS" charset="0"/>
              </a:rPr>
              <a:t>h</a:t>
            </a:r>
            <a:r>
              <a:rPr lang="en-US" sz="5000" dirty="0" smtClean="0">
                <a:latin typeface="Comic Sans MS" charset="0"/>
                <a:ea typeface="Comic Sans MS" charset="0"/>
                <a:cs typeface="Comic Sans MS" charset="0"/>
              </a:rPr>
              <a:t>igher is better</a:t>
            </a:r>
            <a:endParaRPr lang="en-US" sz="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3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Constituency F1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2" y="1600267"/>
            <a:ext cx="8969755" cy="2074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8248" y="2283787"/>
            <a:ext cx="5417389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3748" y="2283787"/>
            <a:ext cx="176000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3749" y="4701525"/>
            <a:ext cx="49728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Comic Sans MS" charset="0"/>
                <a:ea typeface="Comic Sans MS" charset="0"/>
                <a:cs typeface="Comic Sans MS" charset="0"/>
              </a:rPr>
              <a:t>h</a:t>
            </a:r>
            <a:r>
              <a:rPr lang="en-US" sz="5000" dirty="0" smtClean="0">
                <a:latin typeface="Comic Sans MS" charset="0"/>
                <a:ea typeface="Comic Sans MS" charset="0"/>
                <a:cs typeface="Comic Sans MS" charset="0"/>
              </a:rPr>
              <a:t>igher is better</a:t>
            </a:r>
            <a:endParaRPr lang="en-US" sz="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11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canonical </a:t>
            </a:r>
            <a:r>
              <a:rPr lang="en-US"/>
              <a:t>segments </a:t>
            </a:r>
            <a:r>
              <a:rPr lang="en-US" smtClean="0"/>
              <a:t>= more </a:t>
            </a:r>
            <a:r>
              <a:rPr lang="en-US" dirty="0" smtClean="0"/>
              <a:t>standardized</a:t>
            </a:r>
          </a:p>
          <a:p>
            <a:endParaRPr lang="en-US" dirty="0" smtClean="0"/>
          </a:p>
          <a:p>
            <a:r>
              <a:rPr lang="en-US" dirty="0" smtClean="0"/>
              <a:t>Parsing canonical segments = better results</a:t>
            </a:r>
          </a:p>
          <a:p>
            <a:endParaRPr lang="en-US" dirty="0" smtClean="0"/>
          </a:p>
          <a:p>
            <a:r>
              <a:rPr lang="en-US" dirty="0" smtClean="0"/>
              <a:t>New data for parsing words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orphological treebank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3" y="2478995"/>
            <a:ext cx="10123713" cy="1143000"/>
          </a:xfrm>
        </p:spPr>
        <p:txBody>
          <a:bodyPr>
            <a:noAutofit/>
          </a:bodyPr>
          <a:lstStyle/>
          <a:p>
            <a:r>
              <a:rPr lang="en-US" sz="6500" dirty="0" smtClean="0"/>
              <a:t>Fin</a:t>
            </a:r>
            <a:r>
              <a:rPr lang="en-US" sz="6500" dirty="0"/>
              <a:t>.</a:t>
            </a:r>
            <a:r>
              <a:rPr lang="en-US" sz="6500" dirty="0" smtClean="0"/>
              <a:t/>
            </a:r>
            <a:br>
              <a:rPr lang="en-US" sz="6500" dirty="0" smtClean="0"/>
            </a:br>
            <a:r>
              <a:rPr lang="en-US" sz="6500" dirty="0"/>
              <a:t/>
            </a:r>
            <a:br>
              <a:rPr lang="en-US" sz="6500" dirty="0"/>
            </a:br>
            <a:r>
              <a:rPr lang="en-US" sz="6500" dirty="0" smtClean="0"/>
              <a:t>Thank You!</a:t>
            </a:r>
            <a:endParaRPr lang="en-US" sz="6500" dirty="0"/>
          </a:p>
        </p:txBody>
      </p:sp>
    </p:spTree>
    <p:extLst>
      <p:ext uri="{BB962C8B-B14F-4D97-AF65-F5344CB8AC3E}">
        <p14:creationId xmlns:p14="http://schemas.microsoft.com/office/powerpoint/2010/main" val="12551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"/>
    </mc:Choice>
    <mc:Fallback xmlns="">
      <p:transition spd="slow" advTm="90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29" y="2478995"/>
            <a:ext cx="8703128" cy="11430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Old Idea: </a:t>
            </a:r>
            <a:r>
              <a:rPr lang="en-US" sz="4000" dirty="0" smtClean="0"/>
              <a:t>Surface Morphological Segmentation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645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0"/>
    </mc:Choice>
    <mc:Fallback xmlns="">
      <p:transition spd="slow" advTm="978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5474" y="1999600"/>
            <a:ext cx="72694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(t=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</a:rPr>
              <a:t>un 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achieve </a:t>
            </a:r>
            <a:r>
              <a:rPr lang="en-US" sz="3000" dirty="0">
                <a:solidFill>
                  <a:schemeClr val="accent3">
                    <a:lumMod val="75000"/>
                  </a:schemeClr>
                </a:solidFill>
              </a:rPr>
              <a:t>able </a:t>
            </a:r>
            <a:r>
              <a:rPr lang="en-US" sz="3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3000" dirty="0" smtClean="0"/>
              <a:t>,</a:t>
            </a:r>
            <a:r>
              <a:rPr lang="en-US" sz="3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4000" dirty="0" smtClean="0"/>
              <a:t>u=</a:t>
            </a:r>
            <a:r>
              <a:rPr lang="en-US" sz="3000" dirty="0" err="1" smtClean="0">
                <a:solidFill>
                  <a:schemeClr val="accent6">
                    <a:lumMod val="75000"/>
                  </a:schemeClr>
                </a:solidFill>
              </a:rPr>
              <a:t>unachieveableity</a:t>
            </a:r>
            <a:r>
              <a:rPr lang="en-US" sz="4000" dirty="0" smtClean="0"/>
              <a:t>)</a:t>
            </a:r>
            <a:r>
              <a:rPr lang="en-US" sz="3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8723" y="374394"/>
            <a:ext cx="5000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How good is the tree- underlying form pair?</a:t>
            </a:r>
            <a:endParaRPr lang="en-US" sz="3000" i="1" dirty="0"/>
          </a:p>
        </p:txBody>
      </p:sp>
      <p:sp>
        <p:nvSpPr>
          <p:cNvPr id="10" name="Rectangle 9"/>
          <p:cNvSpPr/>
          <p:nvPr/>
        </p:nvSpPr>
        <p:spPr>
          <a:xfrm>
            <a:off x="1373161" y="5486175"/>
            <a:ext cx="68812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(u=</a:t>
            </a:r>
            <a:r>
              <a:rPr lang="en-US" sz="3000" dirty="0" err="1" smtClean="0">
                <a:solidFill>
                  <a:schemeClr val="accent6">
                    <a:lumMod val="75000"/>
                  </a:schemeClr>
                </a:solidFill>
              </a:rPr>
              <a:t>unachieveableity</a:t>
            </a:r>
            <a:r>
              <a:rPr lang="en-US" sz="3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4000" dirty="0" smtClean="0"/>
              <a:t>w=</a:t>
            </a:r>
            <a:r>
              <a:rPr lang="en-US" sz="3000" dirty="0" err="1" smtClean="0">
                <a:solidFill>
                  <a:srgbClr val="002060"/>
                </a:solidFill>
              </a:rPr>
              <a:t>unachievability</a:t>
            </a:r>
            <a:r>
              <a:rPr lang="en-US" sz="4000" dirty="0" smtClean="0"/>
              <a:t>)</a:t>
            </a:r>
            <a:r>
              <a:rPr lang="en-US" sz="3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1854" y="4536612"/>
            <a:ext cx="4685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/>
              <a:t>How good is the underlying form-word pair?</a:t>
            </a:r>
            <a:endParaRPr lang="en-US" sz="30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66" y="239602"/>
            <a:ext cx="3060700" cy="889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99" y="4700477"/>
            <a:ext cx="3365500" cy="8890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848191" y="1354001"/>
            <a:ext cx="1300617" cy="88579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03932" y="1565633"/>
            <a:ext cx="889120" cy="63632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34711" y="1795282"/>
            <a:ext cx="363394" cy="39341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25397" y="1386887"/>
            <a:ext cx="817474" cy="81695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3124200"/>
            <a:ext cx="86614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386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5"/>
    </mc:Choice>
    <mc:Fallback xmlns="">
      <p:transition spd="slow" advTm="4032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384" y="523612"/>
            <a:ext cx="682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rgbClr val="002060"/>
                </a:solidFill>
              </a:rPr>
              <a:t>unachievability</a:t>
            </a:r>
            <a:r>
              <a:rPr lang="en-US" sz="8000" dirty="0" smtClean="0">
                <a:solidFill>
                  <a:srgbClr val="002060"/>
                </a:solidFill>
              </a:rPr>
              <a:t>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6235" y="3893686"/>
            <a:ext cx="7501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 </a:t>
            </a:r>
            <a:r>
              <a:rPr lang="en-US" sz="8000" dirty="0" err="1" smtClean="0">
                <a:solidFill>
                  <a:schemeClr val="accent5">
                    <a:lumMod val="75000"/>
                  </a:schemeClr>
                </a:solidFill>
              </a:rPr>
              <a:t>achiev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abil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9013" y="5217125"/>
            <a:ext cx="10624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STEM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1209209" y="5228149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PREFIX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5532103" y="5228149"/>
            <a:ext cx="1257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SUFFIX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7068359" y="5244313"/>
            <a:ext cx="1257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SUFFIX</a:t>
            </a:r>
            <a:endParaRPr lang="en-US" sz="30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610406" y="1847051"/>
            <a:ext cx="0" cy="2046635"/>
          </a:xfrm>
          <a:prstGeom prst="straightConnector1">
            <a:avLst/>
          </a:prstGeom>
          <a:ln w="190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45586" y="2318656"/>
            <a:ext cx="24776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Segment</a:t>
            </a:r>
            <a:endParaRPr lang="en-US" sz="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679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5"/>
    </mc:Choice>
    <mc:Fallback xmlns="">
      <p:transition spd="slow" advTm="13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384" y="523612"/>
            <a:ext cx="682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rgbClr val="002060"/>
                </a:solidFill>
              </a:rPr>
              <a:t>unachievability</a:t>
            </a:r>
            <a:r>
              <a:rPr lang="en-US" sz="8000" dirty="0" smtClean="0">
                <a:solidFill>
                  <a:srgbClr val="002060"/>
                </a:solidFill>
              </a:rPr>
              <a:t> 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6235" y="3893686"/>
            <a:ext cx="7501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 </a:t>
            </a:r>
            <a:r>
              <a:rPr lang="en-US" sz="8000" dirty="0" err="1" smtClean="0">
                <a:solidFill>
                  <a:schemeClr val="accent5">
                    <a:lumMod val="75000"/>
                  </a:schemeClr>
                </a:solidFill>
              </a:rPr>
              <a:t>achiev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3">
                    <a:lumMod val="75000"/>
                  </a:schemeClr>
                </a:solidFill>
              </a:rPr>
              <a:t>abil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9013" y="5217125"/>
            <a:ext cx="10624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STEM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1209209" y="5228149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PREFIX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5532103" y="5228149"/>
            <a:ext cx="1257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SUFFIX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7068359" y="5244313"/>
            <a:ext cx="1257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SUFFIX</a:t>
            </a:r>
            <a:endParaRPr lang="en-US" sz="30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610406" y="1847051"/>
            <a:ext cx="0" cy="2046635"/>
          </a:xfrm>
          <a:prstGeom prst="straightConnector1">
            <a:avLst/>
          </a:prstGeom>
          <a:ln w="190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45586" y="2318656"/>
            <a:ext cx="24776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Segment</a:t>
            </a:r>
            <a:endParaRPr lang="en-US" sz="5000" dirty="0"/>
          </a:p>
        </p:txBody>
      </p:sp>
      <p:sp>
        <p:nvSpPr>
          <p:cNvPr id="2" name="TextBox 1"/>
          <p:cNvSpPr txBox="1"/>
          <p:nvPr/>
        </p:nvSpPr>
        <p:spPr>
          <a:xfrm rot="19440476">
            <a:off x="513606" y="2216497"/>
            <a:ext cx="1447832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mic Sans MS" charset="0"/>
                <a:ea typeface="Comic Sans MS" charset="0"/>
                <a:cs typeface="Comic Sans MS" charset="0"/>
              </a:rPr>
              <a:t>Morfessor</a:t>
            </a:r>
            <a:endParaRPr lang="en-US" sz="2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9440476">
            <a:off x="976863" y="2657359"/>
            <a:ext cx="1425390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mic Sans MS" charset="0"/>
                <a:ea typeface="Comic Sans MS" charset="0"/>
                <a:cs typeface="Comic Sans MS" charset="0"/>
              </a:rPr>
              <a:t>CRFMorph</a:t>
            </a:r>
            <a:endParaRPr lang="en-US" sz="2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9440476">
            <a:off x="-354131" y="3139633"/>
            <a:ext cx="5012911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Comic Sans MS" charset="0"/>
                <a:ea typeface="Comic Sans MS" charset="0"/>
                <a:cs typeface="Comic Sans MS" charset="0"/>
              </a:rPr>
              <a:t>ChipMunk</a:t>
            </a:r>
            <a:r>
              <a:rPr lang="en-US" sz="20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000" dirty="0" smtClean="0">
                <a:latin typeface="Comic Sans MS" charset="0"/>
                <a:ea typeface="Comic Sans MS" charset="0"/>
                <a:cs typeface="Comic Sans MS" charset="0"/>
              </a:rPr>
              <a:t>(</a:t>
            </a:r>
            <a:r>
              <a:rPr lang="en-US" sz="2000" dirty="0" err="1" smtClean="0">
                <a:latin typeface="Comic Sans MS" charset="0"/>
                <a:ea typeface="Comic Sans MS" charset="0"/>
                <a:cs typeface="Comic Sans MS" charset="0"/>
              </a:rPr>
              <a:t>cistern.cis.lmu.de</a:t>
            </a:r>
            <a:r>
              <a:rPr lang="en-US" sz="2000" dirty="0" smtClean="0">
                <a:latin typeface="Comic Sans MS" charset="0"/>
                <a:ea typeface="Comic Sans MS" charset="0"/>
                <a:cs typeface="Comic Sans MS" charset="0"/>
              </a:rPr>
              <a:t>/chipmunk/)</a:t>
            </a:r>
            <a:endParaRPr lang="en-US" sz="20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69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5"/>
    </mc:Choice>
    <mc:Fallback xmlns="">
      <p:transition spd="slow" advTm="13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3047" y="2478995"/>
            <a:ext cx="9407047" cy="11430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Semi-New Idea: </a:t>
            </a:r>
            <a:r>
              <a:rPr lang="en-US" sz="4000" dirty="0" smtClean="0"/>
              <a:t>Canonical Morphological Segmentation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069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1"/>
    </mc:Choice>
    <mc:Fallback xmlns="">
      <p:transition spd="slow" advTm="512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4847" y="52228"/>
            <a:ext cx="682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rgbClr val="002060"/>
                </a:solidFill>
              </a:rPr>
              <a:t>unachievability</a:t>
            </a:r>
            <a:r>
              <a:rPr lang="en-US" sz="8000" dirty="0" smtClean="0"/>
              <a:t> 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776615" y="4646755"/>
            <a:ext cx="8143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</a:rPr>
              <a:t>n 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achieve </a:t>
            </a:r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</a:rPr>
              <a:t>able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9514" y="5872499"/>
            <a:ext cx="10624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STEM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881738" y="5883523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PREFIX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5743481" y="5883523"/>
            <a:ext cx="1257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SUFFIX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7377707" y="5899687"/>
            <a:ext cx="1257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SUFFIX</a:t>
            </a:r>
            <a:endParaRPr 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879157" y="2366102"/>
            <a:ext cx="8143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unachiev</a:t>
            </a:r>
            <a:r>
              <a:rPr lang="en-US" sz="8000" b="1" u="sng" dirty="0" err="1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ab</a:t>
            </a:r>
            <a:r>
              <a:rPr lang="en-US" sz="8000" b="1" u="sng" dirty="0" err="1" smtClean="0">
                <a:solidFill>
                  <a:schemeClr val="accent6">
                    <a:lumMod val="50000"/>
                  </a:schemeClr>
                </a:solidFill>
              </a:rPr>
              <a:t>le</a:t>
            </a:r>
            <a:r>
              <a:rPr lang="en-US" sz="8000" dirty="0" err="1" smtClean="0">
                <a:solidFill>
                  <a:schemeClr val="accent6">
                    <a:lumMod val="75000"/>
                  </a:schemeClr>
                </a:solidFill>
              </a:rPr>
              <a:t>ity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628365" y="3600564"/>
            <a:ext cx="0" cy="1345058"/>
          </a:xfrm>
          <a:prstGeom prst="straightConnector1">
            <a:avLst/>
          </a:prstGeom>
          <a:ln w="190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51076" y="3677088"/>
            <a:ext cx="24776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Segment</a:t>
            </a:r>
            <a:endParaRPr lang="en-US" sz="5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579378" y="1261360"/>
            <a:ext cx="1" cy="1505423"/>
          </a:xfrm>
          <a:prstGeom prst="straightConnector1">
            <a:avLst/>
          </a:prstGeom>
          <a:ln w="190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47844" y="1308749"/>
            <a:ext cx="24776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Restore</a:t>
            </a:r>
            <a:endParaRPr lang="en-US" sz="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3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9"/>
    </mc:Choice>
    <mc:Fallback xmlns="">
      <p:transition spd="slow" advTm="10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4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.8|6.6|5.3|3.8|8|1.7|17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1|3.1|3.2|1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6.1|2.3|3|2.9|6.7|5.4|6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7.5|6.7|7.6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5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.7|1.4|4.9|0.8|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7.5|6.7|7.6|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7.5|6.7|7.6|4.8"/>
</p:tagLst>
</file>

<file path=ppt/theme/theme1.xml><?xml version="1.0" encoding="utf-8"?>
<a:theme xmlns:a="http://schemas.openxmlformats.org/drawingml/2006/main" name="JHU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JHU Theme.thmx</Template>
  <TotalTime>4811</TotalTime>
  <Words>689</Words>
  <Application>Microsoft Macintosh PowerPoint</Application>
  <PresentationFormat>On-screen Show (4:3)</PresentationFormat>
  <Paragraphs>283</Paragraphs>
  <Slides>50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Comic Sans MS</vt:lpstr>
      <vt:lpstr>Helvetica Neue Light</vt:lpstr>
      <vt:lpstr>ＭＳ Ｐゴシック</vt:lpstr>
      <vt:lpstr>Wingdings</vt:lpstr>
      <vt:lpstr>JHU Theme</vt:lpstr>
      <vt:lpstr>Morphological Segmentation Inside-Out</vt:lpstr>
      <vt:lpstr>Morphology matters!</vt:lpstr>
      <vt:lpstr>Free Data!</vt:lpstr>
      <vt:lpstr>Morphological Segmentation Inside-Out</vt:lpstr>
      <vt:lpstr>Old Idea: Surface Morphological Segmentation</vt:lpstr>
      <vt:lpstr>PowerPoint Presentation</vt:lpstr>
      <vt:lpstr>PowerPoint Presentation</vt:lpstr>
      <vt:lpstr>Semi-New Idea: Canonical Morphological Segmentation</vt:lpstr>
      <vt:lpstr>PowerPoint Presentation</vt:lpstr>
      <vt:lpstr>Why is canonicalization useful?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Idea: Morphology as Parsing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are trees useful?</vt:lpstr>
      <vt:lpstr>Reason 1: Words are ambiguous!</vt:lpstr>
      <vt:lpstr>Reason 2: Model Order of Affixation</vt:lpstr>
      <vt:lpstr>New Resource</vt:lpstr>
      <vt:lpstr>Morphological Tree Bank</vt:lpstr>
      <vt:lpstr>A Joint Model</vt:lpstr>
      <vt:lpstr>PowerPoint Presentation</vt:lpstr>
      <vt:lpstr>PowerPoint Presentation</vt:lpstr>
      <vt:lpstr>PowerPoint Presentation</vt:lpstr>
      <vt:lpstr>Inference and Learning</vt:lpstr>
      <vt:lpstr>Experimental Results</vt:lpstr>
      <vt:lpstr>Evaluation Metrics</vt:lpstr>
      <vt:lpstr>Morpheme F1</vt:lpstr>
      <vt:lpstr>Edit Distance</vt:lpstr>
      <vt:lpstr>Accuracy</vt:lpstr>
      <vt:lpstr>Tree Constituency F1</vt:lpstr>
      <vt:lpstr>Takeaways</vt:lpstr>
      <vt:lpstr>Fin.  Thank You!</vt:lpstr>
      <vt:lpstr>PowerPoint Presentation</vt:lpstr>
    </vt:vector>
  </TitlesOfParts>
  <Company>Human Language Technology Center of Excellence, Johns Hopkins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Default Deck</dc:title>
  <dc:creator>Benjamin Van Durme</dc:creator>
  <cp:lastModifiedBy>Ryan Hernandez</cp:lastModifiedBy>
  <cp:revision>51</cp:revision>
  <dcterms:created xsi:type="dcterms:W3CDTF">2014-05-05T18:24:13Z</dcterms:created>
  <dcterms:modified xsi:type="dcterms:W3CDTF">2017-01-04T01:52:29Z</dcterms:modified>
</cp:coreProperties>
</file>